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Montserrat Medium"/>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MontserratMedium-regular.fntdata"/><Relationship Id="rId10" Type="http://schemas.openxmlformats.org/officeDocument/2006/relationships/slide" Target="slides/slide5.xml"/><Relationship Id="rId13" Type="http://schemas.openxmlformats.org/officeDocument/2006/relationships/font" Target="fonts/MontserratMedium-italic.fntdata"/><Relationship Id="rId12" Type="http://schemas.openxmlformats.org/officeDocument/2006/relationships/font" Target="fonts/Montserrat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Montserrat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a03d03e06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a03d03e06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a03d03e063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a03d03e063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a03d03e063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a03d03e063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a03d03e06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a03d03e06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3975150"/>
            <a:ext cx="8520600" cy="994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nl">
                <a:solidFill>
                  <a:schemeClr val="accent6"/>
                </a:solidFill>
              </a:rPr>
              <a:t>Natuurkunde 4.1</a:t>
            </a:r>
            <a:endParaRPr>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sz="2900"/>
              <a:t>Een gesloten stroomkring</a:t>
            </a:r>
            <a:endParaRPr b="1" sz="2900"/>
          </a:p>
        </p:txBody>
      </p:sp>
      <p:sp>
        <p:nvSpPr>
          <p:cNvPr id="60" name="Google Shape;60;p14"/>
          <p:cNvSpPr txBox="1"/>
          <p:nvPr>
            <p:ph idx="1" type="body"/>
          </p:nvPr>
        </p:nvSpPr>
        <p:spPr>
          <a:xfrm>
            <a:off x="311700" y="1152475"/>
            <a:ext cx="8520600" cy="3887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accent2"/>
              </a:buClr>
              <a:buSzPts val="1700"/>
              <a:buChar char="●"/>
            </a:pPr>
            <a:r>
              <a:rPr lang="nl" sz="1700">
                <a:solidFill>
                  <a:schemeClr val="accent2"/>
                </a:solidFill>
              </a:rPr>
              <a:t>Om een lampje te laten branden is er een gesloten stroomkring nodig. </a:t>
            </a:r>
            <a:br>
              <a:rPr lang="nl" sz="1700">
                <a:solidFill>
                  <a:schemeClr val="accent2"/>
                </a:solidFill>
              </a:rPr>
            </a:br>
            <a:r>
              <a:rPr lang="nl" sz="1700">
                <a:solidFill>
                  <a:schemeClr val="accent2"/>
                </a:solidFill>
              </a:rPr>
              <a:t>1. Bijv. Een snoer van een batterij naar een lampje en weer een snoer terug naar de andere kan van de batterij.</a:t>
            </a:r>
            <a:endParaRPr sz="1700">
              <a:solidFill>
                <a:schemeClr val="accent2"/>
              </a:solidFill>
            </a:endParaRPr>
          </a:p>
          <a:p>
            <a:pPr indent="-336550" lvl="0" marL="457200" rtl="0" algn="l">
              <a:spcBef>
                <a:spcPts val="0"/>
              </a:spcBef>
              <a:spcAft>
                <a:spcPts val="0"/>
              </a:spcAft>
              <a:buClr>
                <a:schemeClr val="accent2"/>
              </a:buClr>
              <a:buSzPts val="1700"/>
              <a:buChar char="●"/>
            </a:pPr>
            <a:r>
              <a:rPr lang="nl" sz="1700">
                <a:solidFill>
                  <a:schemeClr val="accent2"/>
                </a:solidFill>
              </a:rPr>
              <a:t>De batterij levert elektrische energie die het lampje gebruikt.</a:t>
            </a:r>
            <a:endParaRPr sz="1700">
              <a:solidFill>
                <a:schemeClr val="accent2"/>
              </a:solidFill>
            </a:endParaRPr>
          </a:p>
          <a:p>
            <a:pPr indent="-336550" lvl="0" marL="457200" rtl="0" algn="l">
              <a:spcBef>
                <a:spcPts val="0"/>
              </a:spcBef>
              <a:spcAft>
                <a:spcPts val="0"/>
              </a:spcAft>
              <a:buClr>
                <a:schemeClr val="accent2"/>
              </a:buClr>
              <a:buSzPts val="1700"/>
              <a:buChar char="●"/>
            </a:pPr>
            <a:r>
              <a:rPr lang="nl" sz="1700">
                <a:solidFill>
                  <a:schemeClr val="accent2"/>
                </a:solidFill>
              </a:rPr>
              <a:t>Snoeren (elektriciteitsdraden) vervoeren de stroom naar het lampje.</a:t>
            </a:r>
            <a:endParaRPr sz="1700">
              <a:solidFill>
                <a:schemeClr val="accent2"/>
              </a:solidFill>
            </a:endParaRPr>
          </a:p>
          <a:p>
            <a:pPr indent="-336550" lvl="0" marL="457200" rtl="0" algn="l">
              <a:spcBef>
                <a:spcPts val="0"/>
              </a:spcBef>
              <a:spcAft>
                <a:spcPts val="0"/>
              </a:spcAft>
              <a:buClr>
                <a:schemeClr val="accent2"/>
              </a:buClr>
              <a:buSzPts val="1700"/>
              <a:buChar char="●"/>
            </a:pPr>
            <a:r>
              <a:rPr lang="nl" sz="1700">
                <a:solidFill>
                  <a:schemeClr val="accent2"/>
                </a:solidFill>
              </a:rPr>
              <a:t>In een gesloten stroomkring is er altijd:</a:t>
            </a:r>
            <a:br>
              <a:rPr lang="nl" sz="1700">
                <a:solidFill>
                  <a:schemeClr val="accent2"/>
                </a:solidFill>
              </a:rPr>
            </a:br>
            <a:r>
              <a:rPr lang="nl" sz="1700">
                <a:solidFill>
                  <a:schemeClr val="accent2"/>
                </a:solidFill>
              </a:rPr>
              <a:t>1. Een spanningsbron (batterij, etc)</a:t>
            </a:r>
            <a:br>
              <a:rPr lang="nl" sz="1700">
                <a:solidFill>
                  <a:schemeClr val="accent2"/>
                </a:solidFill>
              </a:rPr>
            </a:br>
            <a:r>
              <a:rPr lang="nl" sz="1700">
                <a:solidFill>
                  <a:schemeClr val="accent2"/>
                </a:solidFill>
              </a:rPr>
              <a:t>2. Verbindingen die de elektriciteit vervoeren</a:t>
            </a:r>
            <a:br>
              <a:rPr lang="nl" sz="1700">
                <a:solidFill>
                  <a:schemeClr val="accent2"/>
                </a:solidFill>
              </a:rPr>
            </a:br>
            <a:r>
              <a:rPr lang="nl" sz="1700">
                <a:solidFill>
                  <a:schemeClr val="accent2"/>
                </a:solidFill>
              </a:rPr>
              <a:t>3. Een of meer apparaten die elektriciteit gebruiken.</a:t>
            </a:r>
            <a:endParaRPr sz="1700">
              <a:solidFill>
                <a:schemeClr val="accent2"/>
              </a:solidFill>
            </a:endParaRPr>
          </a:p>
          <a:p>
            <a:pPr indent="-336550" lvl="0" marL="457200" rtl="0" algn="l">
              <a:spcBef>
                <a:spcPts val="0"/>
              </a:spcBef>
              <a:spcAft>
                <a:spcPts val="0"/>
              </a:spcAft>
              <a:buClr>
                <a:schemeClr val="accent2"/>
              </a:buClr>
              <a:buSzPts val="1700"/>
              <a:buChar char="●"/>
            </a:pPr>
            <a:r>
              <a:rPr lang="nl" sz="1700">
                <a:solidFill>
                  <a:schemeClr val="accent2"/>
                </a:solidFill>
              </a:rPr>
              <a:t>Als de batterij geen energie meer kan leveren, is hij “leeg”. Oplaadbare batterijen kan je opladen, maar moet je op een gegeven moment toch weggooien, maar niet oplaadbare batterijen moet je weggooien bij klein chemisch afval.</a:t>
            </a:r>
            <a:endParaRPr sz="1700">
              <a:solidFill>
                <a:schemeClr val="accent2"/>
              </a:solidFill>
            </a:endParaRPr>
          </a:p>
        </p:txBody>
      </p:sp>
      <p:pic>
        <p:nvPicPr>
          <p:cNvPr id="61" name="Google Shape;61;p14"/>
          <p:cNvPicPr preferRelativeResize="0"/>
          <p:nvPr/>
        </p:nvPicPr>
        <p:blipFill>
          <a:blip r:embed="rId3">
            <a:alphaModFix/>
          </a:blip>
          <a:stretch>
            <a:fillRect/>
          </a:stretch>
        </p:blipFill>
        <p:spPr>
          <a:xfrm>
            <a:off x="7428225" y="1938250"/>
            <a:ext cx="1618775" cy="1618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a:highlight>
                  <a:srgbClr val="FFFF00"/>
                </a:highlight>
              </a:rPr>
              <a:t>geleiders &amp; isolatoren</a:t>
            </a:r>
            <a:endParaRPr>
              <a:highlight>
                <a:srgbClr val="FFFF00"/>
              </a:highlight>
            </a:endParaRPr>
          </a:p>
        </p:txBody>
      </p:sp>
      <p:sp>
        <p:nvSpPr>
          <p:cNvPr id="67" name="Google Shape;67;p15"/>
          <p:cNvSpPr txBox="1"/>
          <p:nvPr>
            <p:ph idx="1" type="body"/>
          </p:nvPr>
        </p:nvSpPr>
        <p:spPr>
          <a:xfrm>
            <a:off x="204275" y="1219650"/>
            <a:ext cx="8520600" cy="3416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Montserrat Medium"/>
              <a:buChar char="●"/>
            </a:pPr>
            <a:r>
              <a:rPr lang="nl">
                <a:solidFill>
                  <a:srgbClr val="434343"/>
                </a:solidFill>
                <a:latin typeface="Montserrat Medium"/>
                <a:ea typeface="Montserrat Medium"/>
                <a:cs typeface="Montserrat Medium"/>
                <a:sym typeface="Montserrat Medium"/>
              </a:rPr>
              <a:t>snoeren nodig.</a:t>
            </a:r>
            <a:endParaRPr>
              <a:solidFill>
                <a:srgbClr val="434343"/>
              </a:solidFill>
              <a:latin typeface="Montserrat Medium"/>
              <a:ea typeface="Montserrat Medium"/>
              <a:cs typeface="Montserrat Medium"/>
              <a:sym typeface="Montserrat Medium"/>
            </a:endParaRPr>
          </a:p>
          <a:p>
            <a:pPr indent="-342900" lvl="0" marL="457200" rtl="0" algn="l">
              <a:spcBef>
                <a:spcPts val="0"/>
              </a:spcBef>
              <a:spcAft>
                <a:spcPts val="0"/>
              </a:spcAft>
              <a:buClr>
                <a:srgbClr val="434343"/>
              </a:buClr>
              <a:buSzPts val="1800"/>
              <a:buFont typeface="Montserrat Medium"/>
              <a:buChar char="●"/>
            </a:pPr>
            <a:r>
              <a:rPr lang="nl">
                <a:solidFill>
                  <a:srgbClr val="434343"/>
                </a:solidFill>
                <a:latin typeface="Montserrat Medium"/>
                <a:ea typeface="Montserrat Medium"/>
                <a:cs typeface="Montserrat Medium"/>
                <a:sym typeface="Montserrat Medium"/>
              </a:rPr>
              <a:t>binnenkant koperdraad &amp; buitenkant plastic.</a:t>
            </a:r>
            <a:endParaRPr>
              <a:solidFill>
                <a:srgbClr val="434343"/>
              </a:solidFill>
              <a:latin typeface="Montserrat Medium"/>
              <a:ea typeface="Montserrat Medium"/>
              <a:cs typeface="Montserrat Medium"/>
              <a:sym typeface="Montserrat Medium"/>
            </a:endParaRPr>
          </a:p>
          <a:p>
            <a:pPr indent="0" lvl="0" marL="457200" rtl="0" algn="l">
              <a:spcBef>
                <a:spcPts val="1600"/>
              </a:spcBef>
              <a:spcAft>
                <a:spcPts val="0"/>
              </a:spcAft>
              <a:buNone/>
            </a:pPr>
            <a:r>
              <a:rPr lang="nl">
                <a:solidFill>
                  <a:srgbClr val="000000"/>
                </a:solidFill>
                <a:latin typeface="Montserrat Medium"/>
                <a:ea typeface="Montserrat Medium"/>
                <a:cs typeface="Montserrat Medium"/>
                <a:sym typeface="Montserrat Medium"/>
              </a:rPr>
              <a:t>-----------------------------------------------------------------------------------------</a:t>
            </a:r>
            <a:endParaRPr>
              <a:solidFill>
                <a:srgbClr val="000000"/>
              </a:solidFill>
              <a:latin typeface="Montserrat Medium"/>
              <a:ea typeface="Montserrat Medium"/>
              <a:cs typeface="Montserrat Medium"/>
              <a:sym typeface="Montserrat Medium"/>
            </a:endParaRPr>
          </a:p>
          <a:p>
            <a:pPr indent="-342900" lvl="0" marL="457200" rtl="0" algn="l">
              <a:spcBef>
                <a:spcPts val="1600"/>
              </a:spcBef>
              <a:spcAft>
                <a:spcPts val="0"/>
              </a:spcAft>
              <a:buClr>
                <a:srgbClr val="434343"/>
              </a:buClr>
              <a:buSzPts val="1800"/>
              <a:buFont typeface="Montserrat Medium"/>
              <a:buChar char="●"/>
            </a:pPr>
            <a:r>
              <a:rPr lang="nl">
                <a:solidFill>
                  <a:srgbClr val="434343"/>
                </a:solidFill>
                <a:latin typeface="Montserrat Medium"/>
                <a:ea typeface="Montserrat Medium"/>
                <a:cs typeface="Montserrat Medium"/>
                <a:sym typeface="Montserrat Medium"/>
              </a:rPr>
              <a:t>geleiders - materialen - stroom - makkelijk doorheen. .</a:t>
            </a:r>
            <a:endParaRPr>
              <a:solidFill>
                <a:srgbClr val="434343"/>
              </a:solidFill>
              <a:latin typeface="Montserrat Medium"/>
              <a:ea typeface="Montserrat Medium"/>
              <a:cs typeface="Montserrat Medium"/>
              <a:sym typeface="Montserrat Medium"/>
            </a:endParaRPr>
          </a:p>
          <a:p>
            <a:pPr indent="-342900" lvl="0" marL="457200" rtl="0" algn="l">
              <a:spcBef>
                <a:spcPts val="0"/>
              </a:spcBef>
              <a:spcAft>
                <a:spcPts val="0"/>
              </a:spcAft>
              <a:buClr>
                <a:srgbClr val="434343"/>
              </a:buClr>
              <a:buSzPts val="1800"/>
              <a:buFont typeface="Montserrat Medium"/>
              <a:buChar char="●"/>
            </a:pPr>
            <a:r>
              <a:rPr lang="nl">
                <a:solidFill>
                  <a:srgbClr val="434343"/>
                </a:solidFill>
                <a:latin typeface="Montserrat Medium"/>
                <a:ea typeface="Montserrat Medium"/>
                <a:cs typeface="Montserrat Medium"/>
                <a:sym typeface="Montserrat Medium"/>
              </a:rPr>
              <a:t>isolatoren - materialen -  slecht of helemaal niet doorheen kan.</a:t>
            </a:r>
            <a:endParaRPr>
              <a:solidFill>
                <a:srgbClr val="434343"/>
              </a:solidFill>
              <a:latin typeface="Montserrat Medium"/>
              <a:ea typeface="Montserrat Medium"/>
              <a:cs typeface="Montserrat Medium"/>
              <a:sym typeface="Montserrat Medium"/>
            </a:endParaRPr>
          </a:p>
          <a:p>
            <a:pPr indent="-342900" lvl="0" marL="457200" rtl="0" algn="l">
              <a:spcBef>
                <a:spcPts val="0"/>
              </a:spcBef>
              <a:spcAft>
                <a:spcPts val="0"/>
              </a:spcAft>
              <a:buClr>
                <a:srgbClr val="434343"/>
              </a:buClr>
              <a:buSzPts val="1800"/>
              <a:buFont typeface="Montserrat Medium"/>
              <a:buChar char="●"/>
            </a:pPr>
            <a:r>
              <a:rPr lang="nl">
                <a:solidFill>
                  <a:srgbClr val="434343"/>
                </a:solidFill>
                <a:latin typeface="Montserrat Medium"/>
                <a:ea typeface="Montserrat Medium"/>
                <a:cs typeface="Montserrat Medium"/>
                <a:sym typeface="Montserrat Medium"/>
              </a:rPr>
              <a:t>schakelaar - stroom uit en aanzetten - breekt de verbindingen.</a:t>
            </a:r>
            <a:r>
              <a:rPr lang="nl">
                <a:solidFill>
                  <a:schemeClr val="dk1"/>
                </a:solidFill>
                <a:latin typeface="Montserrat Medium"/>
                <a:ea typeface="Montserrat Medium"/>
                <a:cs typeface="Montserrat Medium"/>
                <a:sym typeface="Montserrat Medium"/>
              </a:rPr>
              <a:t>  </a:t>
            </a:r>
            <a:endParaRPr>
              <a:solidFill>
                <a:schemeClr val="dk1"/>
              </a:solidFill>
              <a:latin typeface="Montserrat Medium"/>
              <a:ea typeface="Montserrat Medium"/>
              <a:cs typeface="Montserrat Medium"/>
              <a:sym typeface="Montserrat Medium"/>
            </a:endParaRPr>
          </a:p>
          <a:p>
            <a:pPr indent="0" lvl="0" marL="457200" rtl="0" algn="l">
              <a:spcBef>
                <a:spcPts val="1600"/>
              </a:spcBef>
              <a:spcAft>
                <a:spcPts val="0"/>
              </a:spcAft>
              <a:buNone/>
            </a:pPr>
            <a:r>
              <a:rPr lang="nl">
                <a:solidFill>
                  <a:srgbClr val="000000"/>
                </a:solidFill>
                <a:latin typeface="Montserrat Medium"/>
                <a:ea typeface="Montserrat Medium"/>
                <a:cs typeface="Montserrat Medium"/>
                <a:sym typeface="Montserrat Medium"/>
              </a:rPr>
              <a:t>   </a:t>
            </a:r>
            <a:r>
              <a:rPr lang="nl">
                <a:solidFill>
                  <a:srgbClr val="FFFF00"/>
                </a:solidFill>
                <a:latin typeface="Montserrat Medium"/>
                <a:ea typeface="Montserrat Medium"/>
                <a:cs typeface="Montserrat Medium"/>
                <a:sym typeface="Montserrat Medium"/>
              </a:rPr>
              <a:t>                         </a:t>
            </a:r>
            <a:endParaRPr>
              <a:solidFill>
                <a:srgbClr val="FFFF00"/>
              </a:solidFill>
              <a:latin typeface="Montserrat Medium"/>
              <a:ea typeface="Montserrat Medium"/>
              <a:cs typeface="Montserrat Medium"/>
              <a:sym typeface="Montserrat Medium"/>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Stroom meten.</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nl"/>
              <a:t>De elektrische stroom bestaat uit kleine geladen deeltjes.</a:t>
            </a:r>
            <a:endParaRPr/>
          </a:p>
          <a:p>
            <a:pPr indent="-342900" lvl="0" marL="457200" rtl="0" algn="l">
              <a:spcBef>
                <a:spcPts val="0"/>
              </a:spcBef>
              <a:spcAft>
                <a:spcPts val="0"/>
              </a:spcAft>
              <a:buSzPts val="1800"/>
              <a:buChar char="●"/>
            </a:pPr>
            <a:r>
              <a:rPr lang="nl"/>
              <a:t>Met een stroommeter kun je meten hoe sterk die is</a:t>
            </a:r>
            <a:endParaRPr/>
          </a:p>
          <a:p>
            <a:pPr indent="-342900" lvl="0" marL="457200" rtl="0" algn="l">
              <a:spcBef>
                <a:spcPts val="0"/>
              </a:spcBef>
              <a:spcAft>
                <a:spcPts val="0"/>
              </a:spcAft>
              <a:buSzPts val="1800"/>
              <a:buChar char="●"/>
            </a:pPr>
            <a:r>
              <a:rPr lang="nl"/>
              <a:t>Die geeft aan hoeveel van die deeltjes op één plek zitten in de stroomkring.</a:t>
            </a:r>
            <a:endParaRPr/>
          </a:p>
          <a:p>
            <a:pPr indent="-342900" lvl="0" marL="457200" rtl="0" algn="l">
              <a:spcBef>
                <a:spcPts val="0"/>
              </a:spcBef>
              <a:spcAft>
                <a:spcPts val="0"/>
              </a:spcAft>
              <a:buSzPts val="1800"/>
              <a:buChar char="●"/>
            </a:pPr>
            <a:r>
              <a:rPr lang="nl"/>
              <a:t>Dat heet ampère (A). Daarom heet het ook wel een Ampèremeter.</a:t>
            </a:r>
            <a:endParaRPr/>
          </a:p>
          <a:p>
            <a:pPr indent="-342900" lvl="0" marL="457200" rtl="0" algn="l">
              <a:spcBef>
                <a:spcPts val="0"/>
              </a:spcBef>
              <a:spcAft>
                <a:spcPts val="0"/>
              </a:spcAft>
              <a:buSzPts val="1800"/>
              <a:buChar char="●"/>
            </a:pPr>
            <a:r>
              <a:rPr lang="nl"/>
              <a:t>Als de stroomsterkte klein is bereken je het vaak in milliampère (mA).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Mogelijke toetsvraag.</a:t>
            </a:r>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latin typeface="Georgia"/>
                <a:ea typeface="Georgia"/>
                <a:cs typeface="Georgia"/>
                <a:sym typeface="Georgia"/>
              </a:rPr>
              <a:t>Geleider of isolater</a:t>
            </a:r>
            <a:endParaRPr>
              <a:latin typeface="Georgia"/>
              <a:ea typeface="Georgia"/>
              <a:cs typeface="Georgia"/>
              <a:sym typeface="Georgia"/>
            </a:endParaRPr>
          </a:p>
          <a:p>
            <a:pPr indent="-342900" lvl="0" marL="457200" rtl="0" algn="l">
              <a:spcBef>
                <a:spcPts val="1600"/>
              </a:spcBef>
              <a:spcAft>
                <a:spcPts val="0"/>
              </a:spcAft>
              <a:buSzPts val="1800"/>
              <a:buFont typeface="Georgia"/>
              <a:buChar char="●"/>
            </a:pPr>
            <a:r>
              <a:rPr lang="nl">
                <a:latin typeface="Georgia"/>
                <a:ea typeface="Georgia"/>
                <a:cs typeface="Georgia"/>
                <a:sym typeface="Georgia"/>
              </a:rPr>
              <a:t>Glas</a:t>
            </a:r>
            <a:endParaRPr>
              <a:latin typeface="Georgia"/>
              <a:ea typeface="Georgia"/>
              <a:cs typeface="Georgia"/>
              <a:sym typeface="Georgia"/>
            </a:endParaRPr>
          </a:p>
          <a:p>
            <a:pPr indent="-342900" lvl="0" marL="457200" rtl="0" algn="l">
              <a:spcBef>
                <a:spcPts val="0"/>
              </a:spcBef>
              <a:spcAft>
                <a:spcPts val="0"/>
              </a:spcAft>
              <a:buSzPts val="1800"/>
              <a:buFont typeface="Georgia"/>
              <a:buChar char="●"/>
            </a:pPr>
            <a:r>
              <a:rPr lang="nl">
                <a:latin typeface="Georgia"/>
                <a:ea typeface="Georgia"/>
                <a:cs typeface="Georgia"/>
                <a:sym typeface="Georgia"/>
              </a:rPr>
              <a:t>Rubber</a:t>
            </a:r>
            <a:endParaRPr>
              <a:latin typeface="Georgia"/>
              <a:ea typeface="Georgia"/>
              <a:cs typeface="Georgia"/>
              <a:sym typeface="Georgia"/>
            </a:endParaRPr>
          </a:p>
          <a:p>
            <a:pPr indent="-342900" lvl="0" marL="457200" rtl="0" algn="l">
              <a:spcBef>
                <a:spcPts val="0"/>
              </a:spcBef>
              <a:spcAft>
                <a:spcPts val="0"/>
              </a:spcAft>
              <a:buSzPts val="1800"/>
              <a:buFont typeface="Georgia"/>
              <a:buChar char="●"/>
            </a:pPr>
            <a:r>
              <a:rPr lang="nl">
                <a:latin typeface="Georgia"/>
                <a:ea typeface="Georgia"/>
                <a:cs typeface="Georgia"/>
                <a:sym typeface="Georgia"/>
              </a:rPr>
              <a:t>Aluminium </a:t>
            </a:r>
            <a:endParaRPr>
              <a:latin typeface="Georgia"/>
              <a:ea typeface="Georgia"/>
              <a:cs typeface="Georgia"/>
              <a:sym typeface="Georgia"/>
            </a:endParaRPr>
          </a:p>
          <a:p>
            <a:pPr indent="-342900" lvl="0" marL="457200" rtl="0" algn="l">
              <a:spcBef>
                <a:spcPts val="0"/>
              </a:spcBef>
              <a:spcAft>
                <a:spcPts val="0"/>
              </a:spcAft>
              <a:buSzPts val="1800"/>
              <a:buFont typeface="Georgia"/>
              <a:buChar char="●"/>
            </a:pPr>
            <a:r>
              <a:rPr lang="nl">
                <a:latin typeface="Georgia"/>
                <a:ea typeface="Georgia"/>
                <a:cs typeface="Georgia"/>
                <a:sym typeface="Georgia"/>
              </a:rPr>
              <a:t>koolstof</a:t>
            </a:r>
            <a:endParaRPr>
              <a:latin typeface="Georgia"/>
              <a:ea typeface="Georgia"/>
              <a:cs typeface="Georgia"/>
              <a:sym typeface="Georgia"/>
            </a:endParaRPr>
          </a:p>
          <a:p>
            <a:pPr indent="-342900" lvl="0" marL="457200" rtl="0" algn="l">
              <a:spcBef>
                <a:spcPts val="0"/>
              </a:spcBef>
              <a:spcAft>
                <a:spcPts val="0"/>
              </a:spcAft>
              <a:buSzPts val="1800"/>
              <a:buFont typeface="Georgia"/>
              <a:buChar char="●"/>
            </a:pPr>
            <a:r>
              <a:rPr lang="nl">
                <a:latin typeface="Georgia"/>
                <a:ea typeface="Georgia"/>
                <a:cs typeface="Georgia"/>
                <a:sym typeface="Georgia"/>
              </a:rPr>
              <a:t>goud</a:t>
            </a:r>
            <a:endParaRPr>
              <a:latin typeface="Georgia"/>
              <a:ea typeface="Georgia"/>
              <a:cs typeface="Georgia"/>
              <a:sym typeface="Georgia"/>
            </a:endParaRPr>
          </a:p>
          <a:p>
            <a:pPr indent="-342900" lvl="0" marL="457200" rtl="0" algn="l">
              <a:spcBef>
                <a:spcPts val="0"/>
              </a:spcBef>
              <a:spcAft>
                <a:spcPts val="0"/>
              </a:spcAft>
              <a:buSzPts val="1800"/>
              <a:buFont typeface="Georgia"/>
              <a:buChar char="●"/>
            </a:pPr>
            <a:r>
              <a:rPr lang="nl">
                <a:latin typeface="Georgia"/>
                <a:ea typeface="Georgia"/>
                <a:cs typeface="Georgia"/>
                <a:sym typeface="Georgia"/>
              </a:rPr>
              <a:t>koper</a:t>
            </a:r>
            <a:endParaRPr>
              <a:latin typeface="Georgia"/>
              <a:ea typeface="Georgia"/>
              <a:cs typeface="Georgia"/>
              <a:sym typeface="Georgia"/>
            </a:endParaRPr>
          </a:p>
          <a:p>
            <a:pPr indent="-342900" lvl="0" marL="457200" rtl="0" algn="l">
              <a:spcBef>
                <a:spcPts val="0"/>
              </a:spcBef>
              <a:spcAft>
                <a:spcPts val="0"/>
              </a:spcAft>
              <a:buSzPts val="1800"/>
              <a:buFont typeface="Georgia"/>
              <a:buChar char="●"/>
            </a:pPr>
            <a:r>
              <a:rPr lang="nl">
                <a:latin typeface="Georgia"/>
                <a:ea typeface="Georgia"/>
                <a:cs typeface="Georgia"/>
                <a:sym typeface="Georgia"/>
              </a:rPr>
              <a:t>lucht</a:t>
            </a:r>
            <a:endParaRPr>
              <a:latin typeface="Georgia"/>
              <a:ea typeface="Georgia"/>
              <a:cs typeface="Georgia"/>
              <a:sym typeface="Georgia"/>
            </a:endParaRPr>
          </a:p>
          <a:p>
            <a:pPr indent="-342900" lvl="0" marL="457200" rtl="0" algn="l">
              <a:spcBef>
                <a:spcPts val="0"/>
              </a:spcBef>
              <a:spcAft>
                <a:spcPts val="0"/>
              </a:spcAft>
              <a:buSzPts val="1800"/>
              <a:buFont typeface="Georgia"/>
              <a:buChar char="●"/>
            </a:pPr>
            <a:r>
              <a:rPr lang="nl">
                <a:latin typeface="Georgia"/>
                <a:ea typeface="Georgia"/>
                <a:cs typeface="Georgia"/>
                <a:sym typeface="Georgia"/>
              </a:rPr>
              <a:t>diamand</a:t>
            </a:r>
            <a:endParaRPr>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